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2" r:id="rId4"/>
  </p:sldMasterIdLst>
  <p:sldIdLst>
    <p:sldId id="264" r:id="rId5"/>
    <p:sldId id="257" r:id="rId6"/>
    <p:sldId id="267" r:id="rId7"/>
    <p:sldId id="266" r:id="rId8"/>
    <p:sldId id="268" r:id="rId9"/>
    <p:sldId id="262" r:id="rId10"/>
    <p:sldId id="263" r:id="rId11"/>
    <p:sldId id="258" r:id="rId12"/>
    <p:sldId id="259" r:id="rId13"/>
    <p:sldId id="26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9206"/>
    <a:srgbClr val="5524FC"/>
    <a:srgbClr val="0DB711"/>
    <a:srgbClr val="F111D4"/>
    <a:srgbClr val="89FF62"/>
    <a:srgbClr val="549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93"/>
    <p:restoredTop sz="94674"/>
  </p:normalViewPr>
  <p:slideViewPr>
    <p:cSldViewPr snapToGrid="0">
      <p:cViewPr varScale="1">
        <p:scale>
          <a:sx n="109" d="100"/>
          <a:sy n="109" d="100"/>
        </p:scale>
        <p:origin x="216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742D4-7A1B-393C-B90D-DE08D98A6C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1754C2-26AD-90AD-DF7D-F7E1943B5A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3FF43A-0921-40C4-9C5D-B42620CAC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41623-A064-4BED-B073-BA4D61433402}" type="datetime1">
              <a:rPr lang="en-US" smtClean="0"/>
              <a:t>7/2/24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301CB3-99FC-E3C4-64E4-D50133756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A8E531-7579-2429-C723-47C1BCC45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446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2B21A-41C8-C135-CC55-574B26074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0B20BA-CEC4-A74B-7532-331EC93539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C85320-88A6-5667-AC2C-BFD5E0277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7/2/24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E8415-DD64-6336-FB79-EC7EA1CE4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E48DB0-3962-688D-B1FB-6004CD2F3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230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79EDBE-634D-60F6-FCF8-884E2FB14B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981D41-C243-26E4-BABB-2012BFA4E1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77E847-8478-AEC1-B7E6-627876AE4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02AB-6034-4B88-BC5A-7C17CB0EF809}" type="datetime1">
              <a:rPr lang="en-US" smtClean="0"/>
              <a:t>7/2/24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A43351-5BDE-8801-859C-7617DA1B4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14607D-A243-5F59-6965-5EB9CBD31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30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703DF-2FCC-D0D3-926E-DAE9C72DA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6622E-15EB-A464-ED22-0856208146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89425D-C69F-B769-93B5-A187801A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7/2/24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43C5A4-04ED-221A-B57B-6F6FA7C5B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8623AA-84B8-CCEF-AEA4-D7CC33F76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838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E797C-9D2D-1DEA-AD32-BC40DE0A6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AA2D07-3DD4-2796-7080-C9292B35B1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365729-F6B4-4E38-40F4-37FBE0714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EB70D-CD01-44DA-83B3-8FEB3383D307}" type="datetime1">
              <a:rPr lang="en-US" smtClean="0"/>
              <a:t>7/2/24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33EED-A0B9-9E36-6442-82AB25520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C351F4-AACB-0EB6-B926-0454CE7A2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395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A96DE-216D-31E4-1C7B-6BA67AD9A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876FA-6391-EEE5-F83A-1498CDB32F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66E5B6-ADC3-D709-A286-19A8A539A0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D3E46F-587E-DD03-C8C8-5D3699D6C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7/2/24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ECC44B-2060-8F1B-64A0-B4F66AD50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0F6FDF-D4EF-0C82-D346-4C3ABDE27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726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3D88F-437D-EDCC-65F4-D3DA4CF70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5A920F-8C9C-BB1D-D784-F020B5E065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A60C03-8643-A672-66D3-A35708F300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A94F16-8F74-D4A1-20DB-3658E420FC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8C0A59-9D05-7599-38FB-C9D39C4892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452E48-AB1B-9321-6D06-477C5C1B9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7/2/24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BD6670-F60E-3A71-AAD2-AF885E687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D9FCA9-EC09-B18D-1EB8-1BC58AE25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621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D4CF9-47B8-5D34-B3B3-91858C08B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C4C480-0774-7DD6-77E8-810E68FD6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7/2/24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C7ACED-E48D-2ECA-EED6-368083CFE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97F3C3-C978-1336-1899-42B3DBBC1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10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77833C-97D0-34B7-24DD-68E66E4B3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7/2/24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F815AF-1DD1-57E7-573B-FE72801CE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7EAD7-4132-2362-CC44-B0A59BB39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278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8BEB6-851E-4B8B-5853-83C0917FB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BB459-D767-1F20-D712-CE9FF1AEE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1B253B-D163-DB0B-9A68-82C4CFC31F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B364FB-AEEF-8974-CFAC-7A39CED46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D0D6-7A82-473E-879B-C6ECD6CCCFEC}" type="datetime1">
              <a:rPr lang="en-US" smtClean="0"/>
              <a:t>7/2/24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2AE85C-DE30-19FF-4A27-7CFEBF35C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EF255A-0D4C-C32E-D652-945DD5582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0238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BF4FB-08A4-23B2-42C9-27361A6AD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FA3A51-4485-69CD-F92F-5B246A4FD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A28D04-38D3-27B5-F3B6-4CD52DA24B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F23B8D-D527-82E0-AA41-9F02EA84A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05E03-BC17-41A7-854C-DFAB672737DC}" type="datetime1">
              <a:rPr lang="en-US" smtClean="0"/>
              <a:t>7/2/24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79A393-6F8D-BCEA-F6F9-1C6118009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EA604B-B3C2-CF91-7B08-894F03F6C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638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782C5F-B1BF-4E8C-816E-EEDC86181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09BBCB-B951-C28B-BEEB-DA6653519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AEAA4F-7646-CF40-F1CB-5422410B44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08324-A84C-4A45-93B6-78D079CCE772}" type="datetime1">
              <a:rPr lang="en-US" smtClean="0"/>
              <a:t>7/2/24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19DE87-3C24-1B05-23E0-B799A0EC7D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785EC-027C-40C8-9080-6CC4841B74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532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hyperlink" Target="https://www.facebook.com/MontserratNationalTrus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608E7-AEB6-ED77-A9D3-7FA72097F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7762" y="4337187"/>
            <a:ext cx="5536475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YUNGA Montserrat</a:t>
            </a:r>
            <a:br>
              <a:rPr lang="en-US" dirty="0"/>
            </a:br>
            <a:r>
              <a:rPr lang="en-US" dirty="0"/>
              <a:t>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C76766-9121-2C48-6384-6EBCCC53D9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7"/>
          <a:stretch/>
        </p:blipFill>
        <p:spPr>
          <a:xfrm>
            <a:off x="0" y="1"/>
            <a:ext cx="12192000" cy="363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490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C6B4E-5FF2-49CB-BC1F-734825491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3832719"/>
            <a:ext cx="6693061" cy="13563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cap="all" dirty="0"/>
              <a:t>Partners &amp; SUPPORTERS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4EEDAB-B859-37A7-7F6D-CABADB86E1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279" y="4872089"/>
            <a:ext cx="1471850" cy="14718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312F635-077F-53C6-E4D3-16DB745A73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766" y="4853058"/>
            <a:ext cx="2775304" cy="15574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CFE9F3D-CEDB-A3E6-7530-4D4F4EB38E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76" y="4973602"/>
            <a:ext cx="1531218" cy="15312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1C9402-F395-CF5E-E612-76A1951FEC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35" y="4892041"/>
            <a:ext cx="2149537" cy="14718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1E93298-675F-F003-C8C6-7CCC6941DCB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218" y="4853058"/>
            <a:ext cx="1321724" cy="1661361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005CE04-E6AF-BC8B-655E-387D4680A6A2}"/>
              </a:ext>
            </a:extLst>
          </p:cNvPr>
          <p:cNvSpPr txBox="1">
            <a:spLocks/>
          </p:cNvSpPr>
          <p:nvPr/>
        </p:nvSpPr>
        <p:spPr>
          <a:xfrm>
            <a:off x="864000" y="816154"/>
            <a:ext cx="9886062" cy="29235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Any other questions?</a:t>
            </a:r>
          </a:p>
          <a:p>
            <a:endParaRPr lang="en-GB" dirty="0"/>
          </a:p>
          <a:p>
            <a:r>
              <a:rPr lang="en-GB" dirty="0"/>
              <a:t>Thank you for listening </a:t>
            </a:r>
          </a:p>
          <a:p>
            <a:endParaRPr lang="en-GB" dirty="0"/>
          </a:p>
          <a:p>
            <a:r>
              <a:rPr lang="en-GB" dirty="0"/>
              <a:t>https://</a:t>
            </a:r>
            <a:r>
              <a:rPr lang="en-GB" dirty="0" err="1"/>
              <a:t>www.ukotcf.org.uk</a:t>
            </a:r>
            <a:r>
              <a:rPr lang="en-GB" dirty="0"/>
              <a:t>/</a:t>
            </a:r>
            <a:r>
              <a:rPr lang="en-GB" dirty="0" err="1"/>
              <a:t>yunga-montserrat</a:t>
            </a:r>
            <a:r>
              <a:rPr lang="en-GB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982524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171169-789E-4096-89CA-6BBC5BB2D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GB" sz="5400" dirty="0"/>
              <a:t>What is YUNGA ?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62D81-354F-4096-9D34-40D5E3D3F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2400" dirty="0"/>
              <a:t>The United Nations created the </a:t>
            </a:r>
            <a:r>
              <a:rPr lang="en-GB" sz="2400" b="1" dirty="0"/>
              <a:t>Youth  United Nations Global Alliance </a:t>
            </a:r>
            <a:r>
              <a:rPr lang="en-GB" sz="2400" dirty="0"/>
              <a:t>as a way to encourage young persons to use their “enthusiasm, imagination and energy” to overcome from the world’s greatest challenges. 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Formed in 2009, YUNGA is a partnership between UN agencies, civil society organizations, and other entities.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YUNGA acts as a gateway for children and youth to participate in UN activities.</a:t>
            </a:r>
          </a:p>
          <a:p>
            <a:endParaRPr lang="en-GB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2AD2FF-DA3C-1CF6-F7A3-8F9A457F0D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792" b="-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453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171169-789E-4096-89CA-6BBC5BB2D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GB" sz="5400" dirty="0"/>
              <a:t>Vision</a:t>
            </a:r>
          </a:p>
        </p:txBody>
      </p:sp>
      <p:sp>
        <p:nvSpPr>
          <p:cNvPr id="25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62D81-354F-4096-9D34-40D5E3D3F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5"/>
            <a:ext cx="7624450" cy="4548145"/>
          </a:xfrm>
        </p:spPr>
        <p:txBody>
          <a:bodyPr anchor="t">
            <a:noAutofit/>
          </a:bodyPr>
          <a:lstStyle/>
          <a:p>
            <a:r>
              <a:rPr lang="en-US" sz="2000" b="1" dirty="0"/>
              <a:t>Convinced: </a:t>
            </a:r>
            <a:r>
              <a:rPr lang="en-US" sz="2000" dirty="0"/>
              <a:t>Instilling environmental and social awareness at a young age.</a:t>
            </a:r>
          </a:p>
          <a:p>
            <a:r>
              <a:rPr lang="en-US" sz="2000" b="1" dirty="0"/>
              <a:t>Unanimous: </a:t>
            </a:r>
            <a:r>
              <a:rPr lang="en-US" sz="2000" dirty="0"/>
              <a:t>Belief in children's and young people's capability to change society.</a:t>
            </a:r>
          </a:p>
          <a:p>
            <a:r>
              <a:rPr lang="en-US" sz="2000" b="1" dirty="0"/>
              <a:t>Regretful: </a:t>
            </a:r>
            <a:r>
              <a:rPr lang="en-US" sz="2000" dirty="0"/>
              <a:t>Acknowledgement of the injustices faced by young people.</a:t>
            </a:r>
          </a:p>
          <a:p>
            <a:r>
              <a:rPr lang="en-US" sz="2000" b="1" dirty="0"/>
              <a:t>Resolute: </a:t>
            </a:r>
            <a:r>
              <a:rPr lang="en-US" sz="2000" dirty="0"/>
              <a:t>Active participation of young people in decision-making processes.</a:t>
            </a:r>
          </a:p>
          <a:p>
            <a:r>
              <a:rPr lang="en-US" sz="2000" b="1" dirty="0"/>
              <a:t>Conscious: </a:t>
            </a:r>
            <a:r>
              <a:rPr lang="en-US" sz="2000" dirty="0"/>
              <a:t>Empowerment of children and young people.</a:t>
            </a:r>
          </a:p>
          <a:p>
            <a:r>
              <a:rPr lang="en-US" sz="2000" b="1" dirty="0"/>
              <a:t>Aware: </a:t>
            </a:r>
            <a:r>
              <a:rPr lang="en-US" sz="2000" dirty="0"/>
              <a:t>Similar objectives with many national and international youth organizations.</a:t>
            </a:r>
          </a:p>
          <a:p>
            <a:r>
              <a:rPr lang="en-US" sz="2000" b="1" dirty="0"/>
              <a:t>Determined: </a:t>
            </a:r>
            <a:r>
              <a:rPr lang="en-US" sz="2000" dirty="0"/>
              <a:t>Collaborative efforts to support initiatives addressing environmental, social, and educational concerns</a:t>
            </a:r>
            <a:endParaRPr lang="en-GB" sz="2000" dirty="0"/>
          </a:p>
        </p:txBody>
      </p:sp>
      <p:pic>
        <p:nvPicPr>
          <p:cNvPr id="7" name="Picture 6" descr="A blue circle with yellow and orange logo&#10;&#10;Description automatically generated">
            <a:extLst>
              <a:ext uri="{FF2B5EF4-FFF2-40B4-BE49-F238E27FC236}">
                <a16:creationId xmlns:a16="http://schemas.microsoft.com/office/drawing/2014/main" id="{672AD2FF-DA3C-1CF6-F7A3-8F9A457F0D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792" b="-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750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71169-789E-4096-89CA-6BBC5BB2D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888" y="218171"/>
            <a:ext cx="8799761" cy="1443269"/>
          </a:xfrm>
        </p:spPr>
        <p:txBody>
          <a:bodyPr>
            <a:noAutofit/>
          </a:bodyPr>
          <a:lstStyle/>
          <a:p>
            <a:r>
              <a:rPr lang="en-US" sz="5400" dirty="0"/>
              <a:t>Why are children and youth important?</a:t>
            </a:r>
            <a:endParaRPr lang="en-GB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62D81-354F-4096-9D34-40D5E3D3F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601" y="2191601"/>
            <a:ext cx="7928515" cy="435409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43% of the world's population under 25 years old.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Youth concerned as thoughtful citizens capable of societal change.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Unique perspectives and dynamic contributions.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2AD2FF-DA3C-1CF6-F7A3-8F9A457F0D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650" y="16278"/>
            <a:ext cx="2635081" cy="26350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1700EF-AD33-3240-6CED-FFE2C9C07682}"/>
              </a:ext>
            </a:extLst>
          </p:cNvPr>
          <p:cNvSpPr txBox="1"/>
          <p:nvPr/>
        </p:nvSpPr>
        <p:spPr>
          <a:xfrm>
            <a:off x="822889" y="6176364"/>
            <a:ext cx="4722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www.fao.org</a:t>
            </a:r>
            <a:r>
              <a:rPr lang="en-US" dirty="0"/>
              <a:t>/</a:t>
            </a:r>
            <a:r>
              <a:rPr lang="en-US" dirty="0" err="1"/>
              <a:t>yunga</a:t>
            </a:r>
            <a:r>
              <a:rPr lang="en-US" dirty="0"/>
              <a:t>/home/</a:t>
            </a:r>
            <a:r>
              <a:rPr lang="en-US" dirty="0" err="1"/>
              <a:t>en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249927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62D81-354F-4096-9D34-40D5E3D3F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087" y="2155371"/>
            <a:ext cx="5084178" cy="3940578"/>
          </a:xfrm>
        </p:spPr>
        <p:txBody>
          <a:bodyPr>
            <a:normAutofit/>
          </a:bodyPr>
          <a:lstStyle/>
          <a:p>
            <a:r>
              <a:rPr lang="en-GB" sz="2400" dirty="0"/>
              <a:t>They have a series of badges based on the Sustainable Development Goals.</a:t>
            </a:r>
          </a:p>
          <a:p>
            <a:r>
              <a:rPr lang="en-GB" sz="2400" dirty="0"/>
              <a:t>Young people complete each Challenge Badge and in doing so think about how they can change their behaviour for the better.</a:t>
            </a:r>
          </a:p>
          <a:p>
            <a:r>
              <a:rPr lang="en-GB" sz="2400" dirty="0"/>
              <a:t>In Montserrat we are launching the first Challenge Badge: the Biodiversity badge.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82A776-B8C8-7B46-8CB9-8589C02FE01A}"/>
              </a:ext>
            </a:extLst>
          </p:cNvPr>
          <p:cNvSpPr txBox="1"/>
          <p:nvPr/>
        </p:nvSpPr>
        <p:spPr>
          <a:xfrm>
            <a:off x="6022815" y="707823"/>
            <a:ext cx="42565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/>
              <a:t>.</a:t>
            </a:r>
            <a:endParaRPr lang="en-GB" sz="16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2AD2FF-DA3C-1CF6-F7A3-8F9A457F0D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650" y="16278"/>
            <a:ext cx="2635081" cy="26350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1700EF-AD33-3240-6CED-FFE2C9C07682}"/>
              </a:ext>
            </a:extLst>
          </p:cNvPr>
          <p:cNvSpPr txBox="1"/>
          <p:nvPr/>
        </p:nvSpPr>
        <p:spPr>
          <a:xfrm>
            <a:off x="822889" y="6176364"/>
            <a:ext cx="4722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www.fao.org</a:t>
            </a:r>
            <a:r>
              <a:rPr lang="en-US" dirty="0"/>
              <a:t>/</a:t>
            </a:r>
            <a:r>
              <a:rPr lang="en-US" dirty="0" err="1"/>
              <a:t>yunga</a:t>
            </a:r>
            <a:r>
              <a:rPr lang="en-US" dirty="0"/>
              <a:t>/home/</a:t>
            </a:r>
            <a:r>
              <a:rPr lang="en-US" dirty="0" err="1"/>
              <a:t>en</a:t>
            </a:r>
            <a:r>
              <a:rPr lang="en-US" dirty="0"/>
              <a:t>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6F1D36-AF83-0E0B-34AB-99B59CD2D8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229" y="2923017"/>
            <a:ext cx="4832684" cy="2961968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2D49A65D-38BA-62B4-7BB1-A4549F7AD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441119" cy="1325563"/>
          </a:xfrm>
        </p:spPr>
        <p:txBody>
          <a:bodyPr>
            <a:normAutofit fontScale="90000"/>
          </a:bodyPr>
          <a:lstStyle/>
          <a:p>
            <a:r>
              <a:rPr lang="en-GB" sz="4400" b="1" dirty="0"/>
              <a:t>YUNGA </a:t>
            </a:r>
            <a:r>
              <a:rPr lang="en-GB" sz="3100" b="1" dirty="0"/>
              <a:t>seeks to empower children and young people to have a greater role in society, raise awareness and become active agents of change.</a:t>
            </a:r>
            <a:endParaRPr lang="en-MS" sz="3100" dirty="0"/>
          </a:p>
        </p:txBody>
      </p:sp>
    </p:spTree>
    <p:extLst>
      <p:ext uri="{BB962C8B-B14F-4D97-AF65-F5344CB8AC3E}">
        <p14:creationId xmlns:p14="http://schemas.microsoft.com/office/powerpoint/2010/main" val="1772627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B05DE-E504-41AA-A76C-EF1A2B66D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729" y="62334"/>
            <a:ext cx="9875520" cy="1356360"/>
          </a:xfrm>
        </p:spPr>
        <p:txBody>
          <a:bodyPr>
            <a:normAutofit/>
          </a:bodyPr>
          <a:lstStyle/>
          <a:p>
            <a:r>
              <a:rPr lang="en-GB" dirty="0"/>
              <a:t>Biodiversity badge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0B7782B-FA09-4A2B-8799-D1EF7F083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8647" y="1307261"/>
            <a:ext cx="7297369" cy="54616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This cloth badge is gained through learning about and taking action for Montserrat’s environment</a:t>
            </a:r>
          </a:p>
          <a:p>
            <a:r>
              <a:rPr lang="en-US" sz="2800" dirty="0"/>
              <a:t>Some young people are already doing things to help the environment </a:t>
            </a:r>
            <a:r>
              <a:rPr lang="en-US" dirty="0"/>
              <a:t>for example </a:t>
            </a:r>
            <a:r>
              <a:rPr lang="en-US" sz="2800" dirty="0"/>
              <a:t>beach cleans, attending and helping with Monty’s Messengers </a:t>
            </a:r>
          </a:p>
          <a:p>
            <a:r>
              <a:rPr lang="en-US" sz="2800" dirty="0"/>
              <a:t>This badge will allow you to get recognition for your work.</a:t>
            </a:r>
          </a:p>
          <a:p>
            <a:r>
              <a:rPr lang="en-US" sz="2800" dirty="0"/>
              <a:t>The badge is for school age young people attending secondary school. </a:t>
            </a: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A07A89FA-3090-E54E-B294-B3D914DC2A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729" y="1924050"/>
            <a:ext cx="29083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371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Timeline&#10;&#10;Description automatically generated">
            <a:extLst>
              <a:ext uri="{FF2B5EF4-FFF2-40B4-BE49-F238E27FC236}">
                <a16:creationId xmlns:a16="http://schemas.microsoft.com/office/drawing/2014/main" id="{6F4D3CCB-4FE6-274F-9C6F-12336B335C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08" y="286793"/>
            <a:ext cx="11034583" cy="628441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659AD4C-BFC0-BE4B-AB7C-9D94F7F1DC76}"/>
              </a:ext>
            </a:extLst>
          </p:cNvPr>
          <p:cNvSpPr/>
          <p:nvPr/>
        </p:nvSpPr>
        <p:spPr>
          <a:xfrm>
            <a:off x="9279925" y="6215449"/>
            <a:ext cx="1964724" cy="355758"/>
          </a:xfrm>
          <a:prstGeom prst="rect">
            <a:avLst/>
          </a:prstGeom>
          <a:solidFill>
            <a:schemeClr val="bg1"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706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B91EAA8-2123-47A6-AE6C-F0EA79A43F59}"/>
              </a:ext>
            </a:extLst>
          </p:cNvPr>
          <p:cNvSpPr txBox="1"/>
          <p:nvPr/>
        </p:nvSpPr>
        <p:spPr>
          <a:xfrm>
            <a:off x="299859" y="1618453"/>
            <a:ext cx="6511635" cy="114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Bef>
                <a:spcPts val="930"/>
              </a:spcBef>
              <a:buClr>
                <a:schemeClr val="accent1"/>
              </a:buClr>
              <a:buSzPct val="80000"/>
            </a:pPr>
            <a:r>
              <a:rPr lang="en-US" sz="2400" spc="150" dirty="0"/>
              <a:t>Complete </a:t>
            </a:r>
            <a:r>
              <a:rPr lang="en-US" sz="2400" dirty="0"/>
              <a:t>8 environmental activities: 2 from each category of Land; Air; Water; World (Environment)</a:t>
            </a:r>
          </a:p>
          <a:p>
            <a:pPr defTabSz="914400">
              <a:lnSpc>
                <a:spcPct val="90000"/>
              </a:lnSpc>
              <a:spcBef>
                <a:spcPts val="930"/>
              </a:spcBef>
              <a:buClr>
                <a:schemeClr val="accent1"/>
              </a:buClr>
              <a:buSzPct val="80000"/>
            </a:pPr>
            <a:endParaRPr lang="en-US" sz="2400" dirty="0">
              <a:solidFill>
                <a:schemeClr val="accent1"/>
              </a:solidFill>
            </a:endParaRPr>
          </a:p>
          <a:p>
            <a:pPr defTabSz="914400">
              <a:lnSpc>
                <a:spcPct val="90000"/>
              </a:lnSpc>
              <a:spcBef>
                <a:spcPts val="930"/>
              </a:spcBef>
              <a:buClr>
                <a:schemeClr val="accent1"/>
              </a:buClr>
              <a:buSzPct val="80000"/>
            </a:pPr>
            <a:endParaRPr lang="en-US" sz="2400" dirty="0">
              <a:solidFill>
                <a:schemeClr val="accent1"/>
              </a:solidFill>
            </a:endParaRPr>
          </a:p>
          <a:p>
            <a:pPr indent="-182880" defTabSz="914400">
              <a:lnSpc>
                <a:spcPct val="90000"/>
              </a:lnSpc>
              <a:spcBef>
                <a:spcPts val="93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</a:pPr>
            <a:endParaRPr lang="en-US" spc="150" dirty="0">
              <a:solidFill>
                <a:schemeClr val="accent1"/>
              </a:solidFill>
            </a:endParaRPr>
          </a:p>
          <a:p>
            <a:pPr indent="-182880" defTabSz="914400">
              <a:lnSpc>
                <a:spcPct val="90000"/>
              </a:lnSpc>
              <a:spcBef>
                <a:spcPts val="93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</a:pPr>
            <a:endParaRPr lang="en-US" spc="150" dirty="0">
              <a:solidFill>
                <a:schemeClr val="accen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8B68CF-F87A-439E-819D-593C5E402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729" y="62334"/>
            <a:ext cx="6693061" cy="13563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What do I need to do?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A61139-D507-F744-9D4F-7BFB45D5ECF9}"/>
              </a:ext>
            </a:extLst>
          </p:cNvPr>
          <p:cNvSpPr txBox="1"/>
          <p:nvPr/>
        </p:nvSpPr>
        <p:spPr>
          <a:xfrm>
            <a:off x="7105254" y="2935233"/>
            <a:ext cx="2659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Individual/family activity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A84B27-DA44-EC4E-BFE1-D99B4EB4C9C8}"/>
              </a:ext>
            </a:extLst>
          </p:cNvPr>
          <p:cNvSpPr txBox="1"/>
          <p:nvPr/>
        </p:nvSpPr>
        <p:spPr>
          <a:xfrm>
            <a:off x="10168827" y="3767618"/>
            <a:ext cx="2659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School activity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9CE9B8-EA7A-2148-BFC7-B152634AA9F0}"/>
              </a:ext>
            </a:extLst>
          </p:cNvPr>
          <p:cNvSpPr txBox="1"/>
          <p:nvPr/>
        </p:nvSpPr>
        <p:spPr>
          <a:xfrm>
            <a:off x="573239" y="6111459"/>
            <a:ext cx="2659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Organised</a:t>
            </a:r>
            <a:r>
              <a:rPr lang="en-US" dirty="0"/>
              <a:t> Activity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139B3A-376A-F24D-AFA4-F05EEB238311}"/>
              </a:ext>
            </a:extLst>
          </p:cNvPr>
          <p:cNvSpPr txBox="1"/>
          <p:nvPr/>
        </p:nvSpPr>
        <p:spPr>
          <a:xfrm>
            <a:off x="215345" y="3150161"/>
            <a:ext cx="5072423" cy="840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ts val="930"/>
              </a:spcBef>
              <a:buClr>
                <a:schemeClr val="accent1"/>
              </a:buClr>
              <a:buSzPct val="80000"/>
            </a:pPr>
            <a:r>
              <a:rPr lang="en-US" sz="1800" dirty="0"/>
              <a:t>Find </a:t>
            </a:r>
            <a:r>
              <a:rPr lang="en-US" sz="1800" dirty="0" err="1"/>
              <a:t>organised</a:t>
            </a:r>
            <a:r>
              <a:rPr lang="en-US" sz="1800" dirty="0"/>
              <a:t> events on MNT’s Facebook page: </a:t>
            </a:r>
            <a:r>
              <a:rPr lang="en-US" sz="1800" dirty="0">
                <a:hlinkClick r:id="rId2"/>
              </a:rPr>
              <a:t>https://www.facebook.com/MontserratNationalTrust</a:t>
            </a:r>
            <a:r>
              <a:rPr lang="en-US" sz="1800" dirty="0"/>
              <a:t> </a:t>
            </a:r>
          </a:p>
        </p:txBody>
      </p:sp>
      <p:pic>
        <p:nvPicPr>
          <p:cNvPr id="2060" name="Picture 12" descr="School Assembly School And Education Vector Icon Background Stock  Illustration - Download Image Now - iStock">
            <a:extLst>
              <a:ext uri="{FF2B5EF4-FFF2-40B4-BE49-F238E27FC236}">
                <a16:creationId xmlns:a16="http://schemas.microsoft.com/office/drawing/2014/main" id="{1E0FA539-A2BB-1A44-A891-B2979627E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8706" y="4544565"/>
            <a:ext cx="1893894" cy="1418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1FD1255-BA07-A640-9932-D9D0451D8A88}"/>
              </a:ext>
            </a:extLst>
          </p:cNvPr>
          <p:cNvSpPr txBox="1"/>
          <p:nvPr/>
        </p:nvSpPr>
        <p:spPr>
          <a:xfrm>
            <a:off x="299859" y="2467924"/>
            <a:ext cx="5666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you have an idea for an activity, ask Montserrat National Trust who will give it a category and then  it will count.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B1E737-B443-A3DA-4302-44BB81D95C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447" y="3570276"/>
            <a:ext cx="2326453" cy="234826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0826487-379B-9863-9A88-4EBDEBCF9DE5}"/>
              </a:ext>
            </a:extLst>
          </p:cNvPr>
          <p:cNvSpPr txBox="1"/>
          <p:nvPr/>
        </p:nvSpPr>
        <p:spPr>
          <a:xfrm>
            <a:off x="5740517" y="6128359"/>
            <a:ext cx="3521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Celebrate an international day by doing an activity associated with it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1E0D0AD-D649-B435-1895-F29C735323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94" y="4123040"/>
            <a:ext cx="1490101" cy="18557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BA6F983-B53F-23DA-82B6-E3EBC9BB384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0000">
            <a:off x="7799623" y="4243786"/>
            <a:ext cx="1582631" cy="132383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77E4013-EC59-04D0-3123-EF2608E51C7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170" y="3979154"/>
            <a:ext cx="1916652" cy="23482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713F34C-5E4D-5E9E-7D91-FF7A6C1C354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452" y="273238"/>
            <a:ext cx="2540595" cy="255662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AD6EF37-7143-9609-F4E1-57B326B65B7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047" y="112127"/>
            <a:ext cx="1972418" cy="287884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5815E68-0AC7-9548-68AF-A8DAB6A0E2D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653" y="75692"/>
            <a:ext cx="12319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8293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615F7-EBFA-4C88-A8F4-71B09817B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06" y="0"/>
            <a:ext cx="6693061" cy="1356360"/>
          </a:xfrm>
        </p:spPr>
        <p:txBody>
          <a:bodyPr>
            <a:normAutofit/>
          </a:bodyPr>
          <a:lstStyle/>
          <a:p>
            <a:r>
              <a:rPr lang="en-GB" dirty="0"/>
              <a:t>How do I submit my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EC673-34AF-4D30-B456-D97B1D464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9259" y="1123405"/>
            <a:ext cx="6693061" cy="5210391"/>
          </a:xfrm>
        </p:spPr>
        <p:txBody>
          <a:bodyPr>
            <a:normAutofit/>
          </a:bodyPr>
          <a:lstStyle/>
          <a:p>
            <a:r>
              <a:rPr lang="en-GB" sz="2000" i="1" dirty="0">
                <a:solidFill>
                  <a:srgbClr val="FF0000"/>
                </a:solidFill>
              </a:rPr>
              <a:t>This may vary. The school may set up a school wide team and have a YUNGA coordinator- if you do that then your YUNGA coordinator only needs contact the Montserrat National Trust. Otherwise, YUNGA Montserrat will coordinate a google page for a young person</a:t>
            </a:r>
          </a:p>
          <a:p>
            <a:r>
              <a:rPr lang="en-GB" sz="2000" dirty="0"/>
              <a:t>Upload pictures of you doing the event or activity and write a short sentence about what you did.</a:t>
            </a:r>
          </a:p>
          <a:p>
            <a:r>
              <a:rPr lang="en-GB" sz="2000" dirty="0"/>
              <a:t>After 8 events you write your concluding thoughts about what you have learnt and what you will change about your behaviour to be kinder to the planet</a:t>
            </a:r>
          </a:p>
        </p:txBody>
      </p:sp>
      <p:pic>
        <p:nvPicPr>
          <p:cNvPr id="4" name="Picture 2" descr="Here's what that Google Drive “security update” message means | Ars Technica">
            <a:extLst>
              <a:ext uri="{FF2B5EF4-FFF2-40B4-BE49-F238E27FC236}">
                <a16:creationId xmlns:a16="http://schemas.microsoft.com/office/drawing/2014/main" id="{FDA11BBA-F4D9-EE4B-8245-0FEF667B2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567" y="1356360"/>
            <a:ext cx="3044078" cy="1598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camera artoon">
            <a:extLst>
              <a:ext uri="{FF2B5EF4-FFF2-40B4-BE49-F238E27FC236}">
                <a16:creationId xmlns:a16="http://schemas.microsoft.com/office/drawing/2014/main" id="{747A4D5A-6FC0-4B48-AF31-73C10AE00A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76"/>
          <a:stretch/>
        </p:blipFill>
        <p:spPr bwMode="auto">
          <a:xfrm>
            <a:off x="1092325" y="2544644"/>
            <a:ext cx="1157844" cy="88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BC12C23-56F7-0F1A-D858-D874B9F7979D}"/>
              </a:ext>
            </a:extLst>
          </p:cNvPr>
          <p:cNvSpPr txBox="1">
            <a:spLocks/>
          </p:cNvSpPr>
          <p:nvPr/>
        </p:nvSpPr>
        <p:spPr>
          <a:xfrm>
            <a:off x="409006" y="4123073"/>
            <a:ext cx="6829809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How do I get my badge 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F5E555-2761-BA3A-8546-4E4669D1A242}"/>
              </a:ext>
            </a:extLst>
          </p:cNvPr>
          <p:cNvSpPr txBox="1"/>
          <p:nvPr/>
        </p:nvSpPr>
        <p:spPr>
          <a:xfrm>
            <a:off x="4736123" y="511110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/>
              <a:t>Badges and certificates will be sent to schools and the school will present them to you</a:t>
            </a:r>
            <a:r>
              <a:rPr lang="en-GB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69115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fa4642d-a1bc-4abe-a7ad-5969c0e2acf4" xsi:nil="true"/>
    <lcf76f155ced4ddcb4097134ff3c332f xmlns="6d9c2673-a996-483e-9263-682f1c190a20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43DFB949F28C4A81B60F6AB4788AA6" ma:contentTypeVersion="16" ma:contentTypeDescription="Create a new document." ma:contentTypeScope="" ma:versionID="f1db765a7ed686cdb0ee19b3a6974949">
  <xsd:schema xmlns:xsd="http://www.w3.org/2001/XMLSchema" xmlns:xs="http://www.w3.org/2001/XMLSchema" xmlns:p="http://schemas.microsoft.com/office/2006/metadata/properties" xmlns:ns2="6d9c2673-a996-483e-9263-682f1c190a20" xmlns:ns3="0fa4642d-a1bc-4abe-a7ad-5969c0e2acf4" targetNamespace="http://schemas.microsoft.com/office/2006/metadata/properties" ma:root="true" ma:fieldsID="bc20728b0e18e5e5c6679749ab2f3a0a" ns2:_="" ns3:_="">
    <xsd:import namespace="6d9c2673-a996-483e-9263-682f1c190a20"/>
    <xsd:import namespace="0fa4642d-a1bc-4abe-a7ad-5969c0e2acf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9c2673-a996-483e-9263-682f1c190a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723831dd-398f-4724-b001-9fd658d340a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a4642d-a1bc-4abe-a7ad-5969c0e2acf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ee811ff-7121-452e-942a-b16fcd4adf8a}" ma:internalName="TaxCatchAll" ma:showField="CatchAllData" ma:web="0fa4642d-a1bc-4abe-a7ad-5969c0e2acf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95C508F-D5EB-4447-A401-F6B9C578E83E}">
  <ds:schemaRefs>
    <ds:schemaRef ds:uri="http://schemas.microsoft.com/office/2006/metadata/properties"/>
    <ds:schemaRef ds:uri="http://schemas.microsoft.com/office/infopath/2007/PartnerControls"/>
    <ds:schemaRef ds:uri="0fa4642d-a1bc-4abe-a7ad-5969c0e2acf4"/>
    <ds:schemaRef ds:uri="6d9c2673-a996-483e-9263-682f1c190a20"/>
  </ds:schemaRefs>
</ds:datastoreItem>
</file>

<file path=customXml/itemProps2.xml><?xml version="1.0" encoding="utf-8"?>
<ds:datastoreItem xmlns:ds="http://schemas.openxmlformats.org/officeDocument/2006/customXml" ds:itemID="{35F4E5B6-74FD-407B-90A8-A38B1D05ADF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526E87-CBE3-4FF5-B6F7-C7BD251B18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9c2673-a996-483e-9263-682f1c190a20"/>
    <ds:schemaRef ds:uri="0fa4642d-a1bc-4abe-a7ad-5969c0e2ac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1273</TotalTime>
  <Words>596</Words>
  <Application>Microsoft Macintosh PowerPoint</Application>
  <PresentationFormat>Widescreen</PresentationFormat>
  <Paragraphs>51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Corbel</vt:lpstr>
      <vt:lpstr>Office Theme</vt:lpstr>
      <vt:lpstr>YUNGA Montserrat   </vt:lpstr>
      <vt:lpstr>What is YUNGA ?</vt:lpstr>
      <vt:lpstr>Vision</vt:lpstr>
      <vt:lpstr>Why are children and youth important?</vt:lpstr>
      <vt:lpstr>YUNGA seeks to empower children and young people to have a greater role in society, raise awareness and become active agents of change.</vt:lpstr>
      <vt:lpstr>Biodiversity badge </vt:lpstr>
      <vt:lpstr>PowerPoint Presentation</vt:lpstr>
      <vt:lpstr>What do I need to do?</vt:lpstr>
      <vt:lpstr>How do I submit my work?</vt:lpstr>
      <vt:lpstr>Partners &amp; SUPPORTERS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Sealys</dc:creator>
  <cp:lastModifiedBy>Catherine Wensink</cp:lastModifiedBy>
  <cp:revision>38</cp:revision>
  <dcterms:created xsi:type="dcterms:W3CDTF">2022-02-07T12:41:12Z</dcterms:created>
  <dcterms:modified xsi:type="dcterms:W3CDTF">2024-07-02T17:33:26Z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0x010100E943DFB949F28C4A81B60F6AB4788AA6</vt:lpwstr>
  </property>
  <property fmtid="{D5CDD505-2E9C-101B-9397-08002B2CF9AE}" pid="3" name="MediaServiceImageTags">
    <vt:lpwstr/>
  </property>
</Properties>
</file>